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69" r:id="rId4"/>
    <p:sldId id="258" r:id="rId5"/>
    <p:sldId id="267" r:id="rId6"/>
    <p:sldId id="259" r:id="rId7"/>
    <p:sldId id="262" r:id="rId8"/>
    <p:sldId id="260" r:id="rId9"/>
    <p:sldId id="261" r:id="rId10"/>
    <p:sldId id="268" r:id="rId11"/>
    <p:sldId id="263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91" autoAdjust="0"/>
    <p:restoredTop sz="94660"/>
  </p:normalViewPr>
  <p:slideViewPr>
    <p:cSldViewPr>
      <p:cViewPr varScale="1">
        <p:scale>
          <a:sx n="103" d="100"/>
          <a:sy n="103" d="100"/>
        </p:scale>
        <p:origin x="-1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43533-7FC9-43DA-82AE-FF2AD5E78EBF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E4A51-C9B5-40A7-9C92-AFEC28A2B3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E4A51-C9B5-40A7-9C92-AFEC28A2B3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C3EA4E9-0CA7-4BFB-A9DD-1C994D36306B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F0283AE-BA49-4D87-9026-604FD209B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A4E9-0CA7-4BFB-A9DD-1C994D36306B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83AE-BA49-4D87-9026-604FD209B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A4E9-0CA7-4BFB-A9DD-1C994D36306B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83AE-BA49-4D87-9026-604FD209B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C3EA4E9-0CA7-4BFB-A9DD-1C994D36306B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83AE-BA49-4D87-9026-604FD209B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C3EA4E9-0CA7-4BFB-A9DD-1C994D36306B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F0283AE-BA49-4D87-9026-604FD209BC7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C3EA4E9-0CA7-4BFB-A9DD-1C994D36306B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F0283AE-BA49-4D87-9026-604FD209B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C3EA4E9-0CA7-4BFB-A9DD-1C994D36306B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F0283AE-BA49-4D87-9026-604FD209B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A4E9-0CA7-4BFB-A9DD-1C994D36306B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283AE-BA49-4D87-9026-604FD209B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C3EA4E9-0CA7-4BFB-A9DD-1C994D36306B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F0283AE-BA49-4D87-9026-604FD209B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C3EA4E9-0CA7-4BFB-A9DD-1C994D36306B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F0283AE-BA49-4D87-9026-604FD209B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C3EA4E9-0CA7-4BFB-A9DD-1C994D36306B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F0283AE-BA49-4D87-9026-604FD209B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C3EA4E9-0CA7-4BFB-A9DD-1C994D36306B}" type="datetimeFigureOut">
              <a:rPr lang="en-US" smtClean="0"/>
              <a:pPr/>
              <a:t>12/12/2011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F0283AE-BA49-4D87-9026-604FD209B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h.gov.al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2362200"/>
            <a:ext cx="8062912" cy="2057399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Policy-Making Processes in Albania: Changes, Challenges and Gaps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5257800"/>
            <a:ext cx="8062912" cy="914400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DR.TIDITA ABDURRAHMANI,</a:t>
            </a:r>
          </a:p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MINISTRY OF EDUCATION AND SCIENCE</a:t>
            </a:r>
          </a:p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INSTITUTE OF EDUCATIONAL DEVELOPMENT,</a:t>
            </a:r>
          </a:p>
          <a:p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ALBANIA 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0"/>
            <a:ext cx="2362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www.izha.edu.al/images/lidhje/logoMASH.png">
            <a:hlinkClick r:id="rId3" tgtFrame="_blank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895600" cy="1200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Final Note………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q-AL" dirty="0" smtClean="0"/>
              <a:t>As these practices and experiences show, none is free of challenges and difficulties through the way. </a:t>
            </a:r>
            <a:endParaRPr lang="en-US" dirty="0" smtClean="0"/>
          </a:p>
          <a:p>
            <a:r>
              <a:rPr lang="sq-AL" dirty="0" smtClean="0"/>
              <a:t>To summarize, the main issues are related to the coordination of authority, shared vision, evidence and good will for change. </a:t>
            </a:r>
            <a:endParaRPr lang="en-US" dirty="0" smtClean="0"/>
          </a:p>
          <a:p>
            <a:r>
              <a:rPr lang="sq-AL" dirty="0" smtClean="0"/>
              <a:t>None of the results in education reform are purely devoted to one stakeholder, so common actions and plans are needed.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4945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40408"/>
          </a:xfrm>
        </p:spPr>
        <p:txBody>
          <a:bodyPr>
            <a:normAutofit fontScale="25000" lnSpcReduction="20000"/>
          </a:bodyPr>
          <a:lstStyle/>
          <a:p>
            <a:r>
              <a:rPr lang="en-US" sz="4800" dirty="0" err="1" smtClean="0"/>
              <a:t>Argyrous</a:t>
            </a:r>
            <a:r>
              <a:rPr lang="en-US" sz="4800" dirty="0" smtClean="0"/>
              <a:t>, G. (</a:t>
            </a:r>
            <a:r>
              <a:rPr lang="en-US" sz="4800" dirty="0" err="1" smtClean="0"/>
              <a:t>ed</a:t>
            </a:r>
            <a:r>
              <a:rPr lang="en-US" sz="4800" dirty="0" smtClean="0"/>
              <a:t>), </a:t>
            </a:r>
            <a:r>
              <a:rPr lang="en-US" sz="4800" i="1" dirty="0" smtClean="0"/>
              <a:t>Evidence for Policy and Decision-Making: A Practical Guide</a:t>
            </a:r>
            <a:r>
              <a:rPr lang="en-US" sz="4800" dirty="0" smtClean="0"/>
              <a:t>, UNSW Press, Sydney, </a:t>
            </a:r>
            <a:r>
              <a:rPr lang="en-US" sz="5600" dirty="0" smtClean="0"/>
              <a:t>pp. 1–44.</a:t>
            </a:r>
          </a:p>
          <a:p>
            <a:endParaRPr lang="en-US" sz="5600" dirty="0" smtClean="0"/>
          </a:p>
          <a:p>
            <a:r>
              <a:rPr lang="en-US" sz="5600" dirty="0" smtClean="0"/>
              <a:t> Edwards, M. 2001, </a:t>
            </a:r>
            <a:r>
              <a:rPr lang="en-US" sz="5600" i="1" dirty="0" smtClean="0"/>
              <a:t>Social Policy, Public Policy: From Problems to Practice</a:t>
            </a:r>
            <a:r>
              <a:rPr lang="en-US" sz="5600" dirty="0" smtClean="0"/>
              <a:t>, Allen and </a:t>
            </a:r>
            <a:r>
              <a:rPr lang="en-US" sz="5600" dirty="0" err="1" smtClean="0"/>
              <a:t>Unwin</a:t>
            </a:r>
            <a:r>
              <a:rPr lang="en-US" sz="5600" dirty="0" smtClean="0"/>
              <a:t>, Sydney</a:t>
            </a:r>
          </a:p>
          <a:p>
            <a:endParaRPr lang="en-US" sz="5600" dirty="0" smtClean="0"/>
          </a:p>
          <a:p>
            <a:r>
              <a:rPr lang="en-US" sz="5600" dirty="0" smtClean="0"/>
              <a:t> European Training Foundation (2007). ‘Social Inclusion of Ethnic Groups through Education and Training :Elements of Good Practice’, European Training Foundation.</a:t>
            </a:r>
          </a:p>
          <a:p>
            <a:endParaRPr lang="en-US" sz="5600" dirty="0" smtClean="0"/>
          </a:p>
          <a:p>
            <a:r>
              <a:rPr lang="en-US" sz="5600" dirty="0" smtClean="0"/>
              <a:t> Ministers of Education from South Eastern Europe (2008). </a:t>
            </a:r>
            <a:r>
              <a:rPr lang="en-US" sz="5600" i="1" dirty="0" smtClean="0"/>
              <a:t>Joint Statement on Building Human Capital and. Promoting Diversity through Dialogue, Creativity and Innovation</a:t>
            </a:r>
            <a:r>
              <a:rPr lang="en-US" sz="5600" dirty="0" smtClean="0"/>
              <a:t>, Oslo.</a:t>
            </a:r>
          </a:p>
          <a:p>
            <a:endParaRPr lang="en-US" sz="5600" dirty="0" smtClean="0"/>
          </a:p>
          <a:p>
            <a:r>
              <a:rPr lang="en-US" sz="5600" dirty="0" smtClean="0"/>
              <a:t>National Strategy for Pre-university Education</a:t>
            </a:r>
          </a:p>
          <a:p>
            <a:r>
              <a:rPr lang="en-US" sz="5600" dirty="0" smtClean="0"/>
              <a:t>National Strategy for Children Protection(2007).Draft National Strategy for Child Protection 2011 </a:t>
            </a:r>
          </a:p>
          <a:p>
            <a:endParaRPr lang="en-US" sz="5600" dirty="0" smtClean="0"/>
          </a:p>
          <a:p>
            <a:r>
              <a:rPr lang="en-US" sz="5600" dirty="0" smtClean="0"/>
              <a:t>Nutley, S., Walter, I. and Davies, H. 2008, ‘Past, Present, and Possible Futures of Evidence-Based Policy’, </a:t>
            </a:r>
          </a:p>
          <a:p>
            <a:endParaRPr lang="en-US" sz="5600" dirty="0" smtClean="0"/>
          </a:p>
          <a:p>
            <a:r>
              <a:rPr lang="en-US" sz="5600" dirty="0" smtClean="0"/>
              <a:t> Pre-university Education Draft-Law(2011)</a:t>
            </a:r>
          </a:p>
          <a:p>
            <a:endParaRPr lang="en-US" sz="5600" dirty="0" smtClean="0"/>
          </a:p>
          <a:p>
            <a:r>
              <a:rPr lang="en-US" sz="5600" dirty="0" smtClean="0"/>
              <a:t>UNICEF </a:t>
            </a:r>
            <a:r>
              <a:rPr lang="en-US" sz="5600" dirty="0" err="1" smtClean="0"/>
              <a:t>BiH</a:t>
            </a:r>
            <a:r>
              <a:rPr lang="en-US" sz="5600" dirty="0" smtClean="0"/>
              <a:t> (2008). </a:t>
            </a:r>
            <a:r>
              <a:rPr lang="en-US" sz="5600" i="1" dirty="0" smtClean="0"/>
              <a:t>External evaluation of the project ‘Child friendly schools’ project 2002-2007</a:t>
            </a:r>
            <a:r>
              <a:rPr lang="en-US" sz="5600" dirty="0" smtClean="0"/>
              <a:t>.</a:t>
            </a:r>
          </a:p>
          <a:p>
            <a:r>
              <a:rPr lang="en-US" sz="5600" dirty="0" smtClean="0"/>
              <a:t>United Nations Educational, Scientific and Cultural Organization (1960). ‘Convention against</a:t>
            </a:r>
          </a:p>
          <a:p>
            <a:pPr>
              <a:buNone/>
            </a:pPr>
            <a:r>
              <a:rPr lang="en-US" sz="5600" dirty="0" smtClean="0"/>
              <a:t>	Discrimination in Education’, Paris, 429 UNTS 93 http://www.unesco.org/education/pdf/DISCRI_E.PDF</a:t>
            </a:r>
          </a:p>
          <a:p>
            <a:r>
              <a:rPr lang="en-US" sz="5600" dirty="0" smtClean="0"/>
              <a:t> </a:t>
            </a:r>
            <a:r>
              <a:rPr lang="en-US" sz="5600" dirty="0" err="1" smtClean="0"/>
              <a:t>Zgaga</a:t>
            </a:r>
            <a:r>
              <a:rPr lang="en-US" sz="5600" dirty="0" smtClean="0"/>
              <a:t>, P. (2006). (Ed.) </a:t>
            </a:r>
            <a:r>
              <a:rPr lang="en-US" sz="5600" i="1" dirty="0" smtClean="0"/>
              <a:t>The Prospects of Teacher Education in South-east Europe</a:t>
            </a:r>
            <a:r>
              <a:rPr lang="en-US" sz="5600" dirty="0" smtClean="0"/>
              <a:t>. Ljubljana: University of Ljubljana.</a:t>
            </a:r>
          </a:p>
          <a:p>
            <a:endParaRPr lang="en-US" sz="4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05858" y="2967335"/>
            <a:ext cx="46297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THANK YOU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Policy-Making and Evidence Provision in Albania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1180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Policy making  in The Ministry of Education and Science</a:t>
            </a:r>
          </a:p>
          <a:p>
            <a:pPr>
              <a:buNone/>
            </a:pPr>
            <a:r>
              <a:rPr lang="en-US" dirty="0" smtClean="0"/>
              <a:t>Collaboration with  IED and the other second-level agencies.</a:t>
            </a:r>
          </a:p>
          <a:p>
            <a:pPr>
              <a:buNone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Since 2004 education in terms of structure ,curriculum  content, teacher education ,legislation ,institutions roles and responsibilities.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Reforms driven by political agenda and strategy, inside and outside demand for a paradigm shift.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IED  provision of evidence for policy makers participation in action planning coaching to school actors, consultation with stakeholders,informatiojn of policymakers.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Methodology: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Collecting evidence, analyzing and assessing evidence, documenting assessment.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The focus of the accompanying research: focus on inputs, focus on process, focus on outcomes.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From Evidence to Actions: knowledge creation, knowledge dissemination, knowledge use.</a:t>
            </a:r>
          </a:p>
          <a:p>
            <a:pPr lvl="2"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Critical Issues in Evidence-Based Policy Making in Albania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Critical  issues: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The funneling process (refining research findings into digestible summary statements), relevancy of reviews  of research for policymakers, specifying goals, selecting strategies, ambiguous causal relationship , trial and error model or scientific accuracy model, insufficiency of knowledge in identifying ends and means.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Evidence based policy-making and the promotion of the individual needs of children in Albania.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Collect information on differences and individual needs of children ,little experience in providing assessment, teachers not ready to design interventions.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Evidence-Based Practice and the Reform of Basic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b="1" i="1" dirty="0" smtClean="0"/>
          </a:p>
          <a:p>
            <a:pPr>
              <a:buNone/>
            </a:pPr>
            <a:r>
              <a:rPr lang="en-US" b="1" i="1" dirty="0" smtClean="0"/>
              <a:t>Current Basic Education Curriculum Review.</a:t>
            </a:r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r>
              <a:rPr lang="en-US" dirty="0" smtClean="0"/>
              <a:t>Problems (lack of Curricular Framework, teaching plan lacking integrative cross-curricular vision, objectives of the syllabi weakly adapted to age, differential approach  missing ,missing Quality Assurance, Monitoring and Evaluation.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i="1" dirty="0" smtClean="0"/>
              <a:t>The Process and the Content.</a:t>
            </a:r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r>
              <a:rPr lang="en-US" dirty="0" smtClean="0"/>
              <a:t>Working groups need to have a shared vision, strategic agenda and times of pressure impact on the dynamics of roles.  IED procedural and operational manuals.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IED decision  making for criteria for  selection of curriculum models, decide on integrative approach appropriate for the context of Albania, large classrooms not allowing for interactive teaching methodology.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Reform of Basic Education(continuation)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400" b="1" i="1" dirty="0" smtClean="0"/>
              <a:t>The Methodology and the Instruments.</a:t>
            </a:r>
          </a:p>
          <a:p>
            <a:pPr>
              <a:buNone/>
            </a:pPr>
            <a:endParaRPr lang="en-US" b="1" i="1" dirty="0" smtClean="0"/>
          </a:p>
          <a:p>
            <a:pPr lvl="1"/>
            <a:endParaRPr lang="en-US" dirty="0" smtClean="0"/>
          </a:p>
          <a:p>
            <a:pPr lvl="1"/>
            <a:r>
              <a:rPr lang="en-US" sz="2900" dirty="0" smtClean="0"/>
              <a:t>What constitutes real evidence? Methodology, capacity.</a:t>
            </a:r>
          </a:p>
          <a:p>
            <a:pPr lvl="1"/>
            <a:r>
              <a:rPr lang="en-US" sz="2900" dirty="0" smtClean="0"/>
              <a:t>When is adequate evidence available to inform decisions? Timing, good data.</a:t>
            </a:r>
          </a:p>
          <a:p>
            <a:pPr lvl="1"/>
            <a:r>
              <a:rPr lang="en-US" sz="2900" dirty="0" smtClean="0"/>
              <a:t>How can credible evidence be ensured ? Transparency, Independence</a:t>
            </a:r>
          </a:p>
          <a:p>
            <a:pPr lvl="1"/>
            <a:r>
              <a:rPr lang="en-US" sz="2900" dirty="0" smtClean="0"/>
              <a:t>A receptive policy environment leading to evidence</a:t>
            </a:r>
            <a:r>
              <a:rPr lang="en-US" sz="3600" dirty="0" smtClean="0"/>
              <a:t>-based policy making.</a:t>
            </a:r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3400" dirty="0" smtClean="0"/>
              <a:t>From evidence collectors for policy-making to policy entrepreneurs.</a:t>
            </a:r>
          </a:p>
          <a:p>
            <a:endParaRPr lang="en-US" sz="3400" dirty="0" smtClean="0"/>
          </a:p>
          <a:p>
            <a:r>
              <a:rPr lang="en-US" sz="3400" dirty="0" smtClean="0"/>
              <a:t>Knowing what works and what doesn’t work.</a:t>
            </a:r>
          </a:p>
          <a:p>
            <a:pPr>
              <a:buNone/>
            </a:pPr>
            <a:endParaRPr lang="en-US" sz="3400" dirty="0" smtClean="0"/>
          </a:p>
          <a:p>
            <a:r>
              <a:rPr lang="en-US" sz="3400" dirty="0" smtClean="0"/>
              <a:t>Changes and challenges.</a:t>
            </a:r>
          </a:p>
          <a:p>
            <a:endParaRPr lang="en-US" sz="3400" dirty="0" smtClean="0"/>
          </a:p>
          <a:p>
            <a:r>
              <a:rPr lang="en-US" sz="3400" dirty="0" smtClean="0"/>
              <a:t>The role of social</a:t>
            </a:r>
            <a:r>
              <a:rPr lang="en-US" dirty="0" smtClean="0"/>
              <a:t> </a:t>
            </a:r>
            <a:r>
              <a:rPr lang="en-US" sz="3400" dirty="0" smtClean="0"/>
              <a:t>inclusion in the  philosophy of the basic education curriculum under reformation.</a:t>
            </a:r>
          </a:p>
          <a:p>
            <a:endParaRPr lang="en-US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6652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Policy Changes and Policy Initiatives in Education. Impact on Quality and Equity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4102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The 2011 Pre-University Education Draft Law.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Decentralization of the teacher professional development system.</a:t>
            </a:r>
          </a:p>
          <a:p>
            <a:pPr lvl="1"/>
            <a:r>
              <a:rPr lang="en-US" dirty="0" smtClean="0"/>
              <a:t>Empowerment of the local educational sectors.</a:t>
            </a:r>
          </a:p>
          <a:p>
            <a:pPr lvl="1"/>
            <a:r>
              <a:rPr lang="en-US" dirty="0" smtClean="0"/>
              <a:t>Focus on “Education for all”.</a:t>
            </a:r>
          </a:p>
          <a:p>
            <a:pPr lvl="1"/>
            <a:r>
              <a:rPr lang="en-US" dirty="0" smtClean="0"/>
              <a:t>Bridging the gap between  levels of the education system.</a:t>
            </a:r>
          </a:p>
          <a:p>
            <a:pPr lvl="1">
              <a:buNone/>
            </a:pPr>
            <a:r>
              <a:rPr lang="en-US" dirty="0" smtClean="0"/>
              <a:t>“Quality and Equity in Education “project, priorities, investments, and impact on the quality of the teaching and learning process.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Accreditation of the Training </a:t>
            </a:r>
            <a:r>
              <a:rPr lang="en-US" dirty="0" err="1" smtClean="0"/>
              <a:t>Programmes</a:t>
            </a:r>
            <a:endParaRPr lang="en-US" dirty="0" smtClean="0"/>
          </a:p>
          <a:p>
            <a:pPr lvl="1"/>
            <a:r>
              <a:rPr lang="en-US" dirty="0" smtClean="0"/>
              <a:t>Enhancement of the training provider market competition.</a:t>
            </a:r>
          </a:p>
          <a:p>
            <a:pPr lvl="1"/>
            <a:r>
              <a:rPr lang="en-US" dirty="0" smtClean="0"/>
              <a:t>Involvement of state-funded teacher education university faculties in in-service teacher training.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Teaching as a regulated profession. The mentoring system and the quality of teaching.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Career progression and remuneration system provides for a separate system of qualification for principals.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The reformation of the Institute of Curriculum and Training, IED and the holistic approach in the development of educational policies and strategies. Transition between levels of education.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The Financing of the </a:t>
            </a:r>
            <a:r>
              <a:rPr lang="en-US" dirty="0" err="1" smtClean="0"/>
              <a:t>Univers.ities</a:t>
            </a:r>
            <a:r>
              <a:rPr lang="en-US" dirty="0" smtClean="0"/>
              <a:t>. A testimony of ‘Education for All” in the higher  levels of the education system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Focus on the Marginalized. Social Inclusion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Social inclusion across the curriculum. The  gymnasium and the basic education reform.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Roma Decade, the Strategy of Dealing  with  Children with Disabilities, The National Educational Strategy 2004-2015,The National Strategy for Children 2001-2005(renewed 2011) and Other Initiatives.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Governmental and Non-governmental bodies  dealing with Inclusive Education.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child-friendly school philosophy, capacity –building  and coaching for social inclusion, Roma students and their school realities, databazing disability and special learning needs in Albania.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Evidence Gaps and Challenges in Social Inclusion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Institutional and procedural obstacles. The autonomy of universities, the reporting chain and data collection.</a:t>
            </a:r>
          </a:p>
          <a:p>
            <a:r>
              <a:rPr lang="en-US" dirty="0" smtClean="0"/>
              <a:t>Local education and local government structures , statistics and assessment results.</a:t>
            </a:r>
          </a:p>
          <a:p>
            <a:r>
              <a:rPr lang="en-US" dirty="0" smtClean="0"/>
              <a:t>Students with Educational Needs, professional expertise to deal with them and data basing the categories.</a:t>
            </a:r>
          </a:p>
          <a:p>
            <a:r>
              <a:rPr lang="en-US" dirty="0" smtClean="0"/>
              <a:t>The issue of data reliability</a:t>
            </a:r>
          </a:p>
          <a:p>
            <a:r>
              <a:rPr lang="en-US" dirty="0" smtClean="0"/>
              <a:t>Mapping the contribution of non-governmental structures and international organizations in the field, and using them for evidence-based policy-making.</a:t>
            </a:r>
          </a:p>
          <a:p>
            <a:r>
              <a:rPr lang="en-US" dirty="0" smtClean="0"/>
              <a:t>Information gap, secrecy, and the need for speedy responses leads to policy being weakly informed by research-based evidence.</a:t>
            </a:r>
          </a:p>
          <a:p>
            <a:r>
              <a:rPr lang="en-US" dirty="0" smtClean="0"/>
              <a:t>Limited professional expertise to provide specialized care, and to assess disability.</a:t>
            </a:r>
          </a:p>
          <a:p>
            <a:r>
              <a:rPr lang="en-US" dirty="0" smtClean="0"/>
              <a:t>Disabled children not declared because of stigmatization, Roma characterized by high mobility</a:t>
            </a:r>
          </a:p>
          <a:p>
            <a:r>
              <a:rPr lang="en-US" dirty="0" smtClean="0"/>
              <a:t>Risk of positive discrimination</a:t>
            </a:r>
          </a:p>
          <a:p>
            <a:r>
              <a:rPr lang="en-US" dirty="0" smtClean="0"/>
              <a:t>Roma people linguistic not ethnic minority, barrier to engagement in mainstream education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041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Evidence-Based Policy-Making. Perspectives.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Change of mindset, evidence-based policy making at the basis of the approaches of both governmental and non-governmental bodies.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Measures and legislative interventions  foreseen.</a:t>
            </a:r>
          </a:p>
          <a:p>
            <a:endParaRPr lang="en-US" dirty="0" smtClean="0"/>
          </a:p>
          <a:p>
            <a:r>
              <a:rPr lang="en-US" dirty="0" smtClean="0"/>
              <a:t>Draft-law for pre-university education, state subsidies, free transport, free learning packages, free of charge accommodation in the dorms. I</a:t>
            </a:r>
          </a:p>
          <a:p>
            <a:r>
              <a:rPr lang="en-US" dirty="0" smtClean="0"/>
              <a:t>Compulsory education curriculum adjusted to students needs, reduced class size, IEP-s.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accreditation of the training programmes, teacher needs-driven, and partial cataloguing of the work done with the marginalized groups.</a:t>
            </a:r>
          </a:p>
          <a:p>
            <a:endParaRPr lang="en-US" dirty="0" smtClean="0"/>
          </a:p>
          <a:p>
            <a:r>
              <a:rPr lang="en-US" dirty="0" smtClean="0"/>
              <a:t>Broader  view of Education for All vs. narrow comprehension of marginalization of ethnic minorities and children with disabilities.</a:t>
            </a:r>
          </a:p>
          <a:p>
            <a:endParaRPr lang="en-US" dirty="0" smtClean="0"/>
          </a:p>
          <a:p>
            <a:r>
              <a:rPr lang="en-US" dirty="0" smtClean="0"/>
              <a:t>New dimensions of the basic education curriculum and developing special curriculum for children with special needs.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595</TotalTime>
  <Words>888</Words>
  <Application>Microsoft Office PowerPoint</Application>
  <PresentationFormat>On-screen Show (4:3)</PresentationFormat>
  <Paragraphs>142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Verve</vt:lpstr>
      <vt:lpstr>Policy-Making Processes in Albania: Changes, Challenges and Gaps</vt:lpstr>
      <vt:lpstr> Policy-Making and Evidence Provision in Albania </vt:lpstr>
      <vt:lpstr>Critical Issues in Evidence-Based Policy Making in Albania</vt:lpstr>
      <vt:lpstr>Evidence-Based Practice and the Reform of Basic Education</vt:lpstr>
      <vt:lpstr>The Reform of Basic Education(continuation)</vt:lpstr>
      <vt:lpstr>Policy Changes and Policy Initiatives in Education. Impact on Quality and Equity</vt:lpstr>
      <vt:lpstr>The Focus on the Marginalized. Social Inclusion Initiatives</vt:lpstr>
      <vt:lpstr>Evidence Gaps and Challenges in Social Inclusion</vt:lpstr>
      <vt:lpstr>Evidence-Based Policy-Making. Perspectives.</vt:lpstr>
      <vt:lpstr>A Final Note………</vt:lpstr>
      <vt:lpstr>Bibliography</vt:lpstr>
      <vt:lpstr>Slide 12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npantic</cp:lastModifiedBy>
  <cp:revision>62</cp:revision>
  <dcterms:created xsi:type="dcterms:W3CDTF">2011-12-05T08:11:21Z</dcterms:created>
  <dcterms:modified xsi:type="dcterms:W3CDTF">2011-12-12T08:45:26Z</dcterms:modified>
</cp:coreProperties>
</file>